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8" r:id="rId6"/>
    <p:sldId id="257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31"/>
    <p:restoredTop sz="94633"/>
  </p:normalViewPr>
  <p:slideViewPr>
    <p:cSldViewPr snapToGrid="0" snapToObjects="1">
      <p:cViewPr varScale="1">
        <p:scale>
          <a:sx n="86" d="100"/>
          <a:sy n="86" d="100"/>
        </p:scale>
        <p:origin x="9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3AA4215-3A41-334A-B8F1-C53FD0C731FF}" type="datetimeFigureOut">
              <a:rPr lang="en-US" smtClean="0"/>
              <a:t>8/12/2021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F329CFB-567E-A841-9DD9-C125E754BA0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040927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A4215-3A41-334A-B8F1-C53FD0C731FF}" type="datetimeFigureOut">
              <a:rPr lang="en-US" smtClean="0"/>
              <a:t>8/12/2021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9CFB-567E-A841-9DD9-C125E754B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657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AA4215-3A41-334A-B8F1-C53FD0C731FF}" type="datetimeFigureOut">
              <a:rPr lang="en-US" smtClean="0"/>
              <a:t>8/12/2021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329CFB-567E-A841-9DD9-C125E754BA0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4551106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A4215-3A41-334A-B8F1-C53FD0C731FF}" type="datetimeFigureOut">
              <a:rPr lang="en-US" smtClean="0"/>
              <a:t>8/12/2021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9CFB-567E-A841-9DD9-C125E754B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462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A4215-3A41-334A-B8F1-C53FD0C731FF}" type="datetimeFigureOut">
              <a:rPr lang="en-US" smtClean="0"/>
              <a:t>8/12/2021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9CFB-567E-A841-9DD9-C125E754B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119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A4215-3A41-334A-B8F1-C53FD0C731FF}" type="datetimeFigureOut">
              <a:rPr lang="en-US" smtClean="0"/>
              <a:t>8/12/2021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9CFB-567E-A841-9DD9-C125E754B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27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A4215-3A41-334A-B8F1-C53FD0C731FF}" type="datetimeFigureOut">
              <a:rPr lang="en-US" smtClean="0"/>
              <a:t>8/12/2021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9CFB-567E-A841-9DD9-C125E754B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643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AA4215-3A41-334A-B8F1-C53FD0C731FF}" type="datetimeFigureOut">
              <a:rPr lang="en-US" smtClean="0"/>
              <a:t>8/12/2021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329CFB-567E-A841-9DD9-C125E754BA0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25617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AA4215-3A41-334A-B8F1-C53FD0C731FF}" type="datetimeFigureOut">
              <a:rPr lang="en-US" smtClean="0"/>
              <a:t>8/12/2021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329CFB-567E-A841-9DD9-C125E754BA0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4264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A4215-3A41-334A-B8F1-C53FD0C731FF}" type="datetimeFigureOut">
              <a:rPr lang="en-US" smtClean="0"/>
              <a:t>8/12/2021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9CFB-567E-A841-9DD9-C125E754B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813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A4215-3A41-334A-B8F1-C53FD0C731FF}" type="datetimeFigureOut">
              <a:rPr lang="en-US" smtClean="0"/>
              <a:t>8/12/2021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29CFB-567E-A841-9DD9-C125E754B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68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3AA4215-3A41-334A-B8F1-C53FD0C731FF}" type="datetimeFigureOut">
              <a:rPr lang="en-US" smtClean="0"/>
              <a:t>8/12/2021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FF329CFB-567E-A841-9DD9-C125E754BA0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6275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B5B2D-7287-FD4D-8E6D-8438BF1CD5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Ethics in native literatures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CE9A70-890B-FA48-9A5A-9444EE3575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(Adapted from </a:t>
            </a:r>
            <a:r>
              <a:rPr lang="en-US" sz="2000" dirty="0" err="1"/>
              <a:t>Niigaanwewidam</a:t>
            </a:r>
            <a:r>
              <a:rPr lang="en-US" sz="2000" dirty="0"/>
              <a:t> Sinclair’s essay, “Responsible and Ethical Criticisms of Indigenous Literatures” and Daniel Heath Justice’s essay, “Why Indigenous Literatures Matter”)</a:t>
            </a:r>
          </a:p>
        </p:txBody>
      </p:sp>
    </p:spTree>
    <p:extLst>
      <p:ext uri="{BB962C8B-B14F-4D97-AF65-F5344CB8AC3E}">
        <p14:creationId xmlns:p14="http://schemas.microsoft.com/office/powerpoint/2010/main" val="3424300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D6FFE-DE88-C545-88DC-12ADFA4EF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6540500" cy="1485900"/>
          </a:xfrm>
        </p:spPr>
        <p:txBody>
          <a:bodyPr/>
          <a:lstStyle/>
          <a:p>
            <a:r>
              <a:rPr lang="en-US" dirty="0"/>
              <a:t>Daniel Heath Justice (Cherokee Nation):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74B93-3E12-FE40-832B-26218A466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Perspective</a:t>
            </a:r>
          </a:p>
          <a:p>
            <a:r>
              <a:rPr lang="en-US" dirty="0"/>
              <a:t>Beauty</a:t>
            </a:r>
          </a:p>
          <a:p>
            <a:r>
              <a:rPr lang="en-US" dirty="0"/>
              <a:t>Empowerment</a:t>
            </a:r>
          </a:p>
          <a:p>
            <a:r>
              <a:rPr lang="en-US" dirty="0"/>
              <a:t>Empathy</a:t>
            </a:r>
          </a:p>
          <a:p>
            <a:r>
              <a:rPr lang="en-US" dirty="0"/>
              <a:t>Legacy</a:t>
            </a:r>
          </a:p>
          <a:p>
            <a:r>
              <a:rPr lang="en-US" dirty="0"/>
              <a:t>Continuity</a:t>
            </a:r>
          </a:p>
          <a:p>
            <a:r>
              <a:rPr lang="en-US" dirty="0"/>
              <a:t>Possibility</a:t>
            </a:r>
          </a:p>
        </p:txBody>
      </p:sp>
      <p:pic>
        <p:nvPicPr>
          <p:cNvPr id="1026" name="Picture 2" descr="Image result for daniel heath justice">
            <a:extLst>
              <a:ext uri="{FF2B5EF4-FFF2-40B4-BE49-F238E27FC236}">
                <a16:creationId xmlns:a16="http://schemas.microsoft.com/office/drawing/2014/main" id="{F5F41D12-EDAD-5B4B-87ED-30A523D19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100" y="685800"/>
            <a:ext cx="30607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87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4BFBC-5F03-344C-8B0B-9A7A72B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6062870" cy="1485900"/>
          </a:xfrm>
        </p:spPr>
        <p:txBody>
          <a:bodyPr/>
          <a:lstStyle/>
          <a:p>
            <a:r>
              <a:rPr lang="en-US" dirty="0" err="1"/>
              <a:t>Niigaanwewidam</a:t>
            </a:r>
            <a:r>
              <a:rPr lang="en-US" dirty="0"/>
              <a:t> Sinclair (Anishinaabe)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B7B02-6366-7342-986B-5DDF48ACC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048933"/>
            <a:ext cx="7061200" cy="428413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How do we forge a “responsible curiosity”?</a:t>
            </a:r>
          </a:p>
          <a:p>
            <a:r>
              <a:rPr lang="en-US" dirty="0"/>
              <a:t>Recognize the full humanity in Indigenous communities and writers</a:t>
            </a:r>
          </a:p>
          <a:p>
            <a:r>
              <a:rPr lang="en-US" dirty="0"/>
              <a:t>Situate narratives in their homes (time, place, context)</a:t>
            </a:r>
          </a:p>
          <a:p>
            <a:r>
              <a:rPr lang="en-US" dirty="0"/>
              <a:t>Every part of storytelling is political</a:t>
            </a:r>
          </a:p>
          <a:p>
            <a:r>
              <a:rPr lang="en-US" dirty="0"/>
              <a:t>Engaging with Indigenous literatures legitimates a long-standing and wide-ranging Indigenous intellectualism:</a:t>
            </a:r>
          </a:p>
          <a:p>
            <a:pPr lvl="1"/>
            <a:r>
              <a:rPr lang="en-US" sz="1900" dirty="0"/>
              <a:t>”Tribal literatures are… the oldest literatures in the Americas, the most American of American literatures. We ARE the canon.” (Craig Womack)</a:t>
            </a:r>
          </a:p>
          <a:p>
            <a:r>
              <a:rPr lang="en-US" dirty="0"/>
              <a:t>“Everything is medicine” (</a:t>
            </a:r>
            <a:r>
              <a:rPr lang="en-US" dirty="0" err="1"/>
              <a:t>Wab</a:t>
            </a:r>
            <a:r>
              <a:rPr lang="en-US" dirty="0"/>
              <a:t> </a:t>
            </a:r>
            <a:r>
              <a:rPr lang="en-US" dirty="0" err="1"/>
              <a:t>Kinew</a:t>
            </a:r>
            <a:r>
              <a:rPr lang="en-US" dirty="0"/>
              <a:t>)</a:t>
            </a:r>
          </a:p>
          <a:p>
            <a:r>
              <a:rPr lang="en-US" dirty="0"/>
              <a:t>Be brave (especially when there is opportunity for mistakes).</a:t>
            </a:r>
          </a:p>
          <a:p>
            <a:r>
              <a:rPr lang="en-US" dirty="0"/>
              <a:t>Admit what we don’t know.</a:t>
            </a:r>
          </a:p>
          <a:p>
            <a:r>
              <a:rPr lang="en-US" dirty="0"/>
              <a:t>Invite everyone to the literary feast – try each other’s food (even if you might not like it!)</a:t>
            </a:r>
          </a:p>
        </p:txBody>
      </p:sp>
      <p:pic>
        <p:nvPicPr>
          <p:cNvPr id="2052" name="Picture 4" descr="Image result for niigaanwewidam james sinclair">
            <a:extLst>
              <a:ext uri="{FF2B5EF4-FFF2-40B4-BE49-F238E27FC236}">
                <a16:creationId xmlns:a16="http://schemas.microsoft.com/office/drawing/2014/main" id="{95063DF9-3728-AA46-95B3-00F09F61F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800" y="685800"/>
            <a:ext cx="2540000" cy="31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24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2CEE9-38DF-374E-B530-4C815E998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Marrow Thieves -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1C457-3741-6E49-8F38-F1F2AA90D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Indigenous cultural wealth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Humans' relationship to nature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Trauma and Indigeneity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Family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Loss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The power of language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The climate crisis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dirty="0"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Adulthood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Dreams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714739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E1157F69DF544DBF06286DFA9F9943" ma:contentTypeVersion="7" ma:contentTypeDescription="Create a new document." ma:contentTypeScope="" ma:versionID="6a980677497028af63b7a5d4635278c4">
  <xsd:schema xmlns:xsd="http://www.w3.org/2001/XMLSchema" xmlns:xs="http://www.w3.org/2001/XMLSchema" xmlns:p="http://schemas.microsoft.com/office/2006/metadata/properties" xmlns:ns3="a18ea5e6-351a-4d70-8b3e-9d4aaec6c973" xmlns:ns4="611038a3-6a51-472a-97a8-61e57af6e1f8" targetNamespace="http://schemas.microsoft.com/office/2006/metadata/properties" ma:root="true" ma:fieldsID="96a8de2db74179ea0fe5233899d42a86" ns3:_="" ns4:_="">
    <xsd:import namespace="a18ea5e6-351a-4d70-8b3e-9d4aaec6c973"/>
    <xsd:import namespace="611038a3-6a51-472a-97a8-61e57af6e1f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8ea5e6-351a-4d70-8b3e-9d4aaec6c9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1038a3-6a51-472a-97a8-61e57af6e1f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0639EB-9749-4DE9-AC19-C3611A5CF5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D0C621-62E2-4B18-9FD2-541A36EECB93}">
  <ds:schemaRefs>
    <ds:schemaRef ds:uri="http://www.w3.org/XML/1998/namespace"/>
    <ds:schemaRef ds:uri="http://schemas.microsoft.com/office/2006/documentManagement/types"/>
    <ds:schemaRef ds:uri="a18ea5e6-351a-4d70-8b3e-9d4aaec6c973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purl.org/dc/elements/1.1/"/>
    <ds:schemaRef ds:uri="611038a3-6a51-472a-97a8-61e57af6e1f8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AA328D9-B527-488D-9D7B-48FCB714CE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8ea5e6-351a-4d70-8b3e-9d4aaec6c973"/>
    <ds:schemaRef ds:uri="611038a3-6a51-472a-97a8-61e57af6e1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{15CA39F6-164F-024C-9DD1-DD058C0567D4}tf10001072</Template>
  <TotalTime>1126</TotalTime>
  <Words>200</Words>
  <Application>Microsoft Office PowerPoint</Application>
  <PresentationFormat>Widescreen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Franklin Gothic Book</vt:lpstr>
      <vt:lpstr>Helvetica</vt:lpstr>
      <vt:lpstr>Symbol</vt:lpstr>
      <vt:lpstr>Crop</vt:lpstr>
      <vt:lpstr>Ethics in native literatures</vt:lpstr>
      <vt:lpstr>Daniel Heath Justice (Cherokee Nation):</vt:lpstr>
      <vt:lpstr>Niigaanwewidam Sinclair (Anishinaabe)</vt:lpstr>
      <vt:lpstr>The Marrow Thieves - Themes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Ethics in native literatures</dc:title>
  <dc:creator>McClung, Jen [ENGL]</dc:creator>
  <cp:lastModifiedBy> </cp:lastModifiedBy>
  <cp:revision>15</cp:revision>
  <dcterms:created xsi:type="dcterms:W3CDTF">2019-04-08T23:27:35Z</dcterms:created>
  <dcterms:modified xsi:type="dcterms:W3CDTF">2021-08-12T18:57:47Z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0x01010042E1157F69DF544DBF06286DFA9F9943</vt:lpwstr>
  </property>
</Properties>
</file>